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Poppins"/>
      <p:regular r:id="rId33"/>
      <p:bold r:id="rId34"/>
      <p:italic r:id="rId35"/>
      <p:boldItalic r:id="rId36"/>
    </p:embeddedFont>
    <p:embeddedFont>
      <p:font typeface="Poppins Light"/>
      <p:regular r:id="rId37"/>
      <p:bold r:id="rId38"/>
      <p:italic r:id="rId39"/>
      <p:boldItalic r:id="rId40"/>
    </p:embeddedFont>
    <p:embeddedFont>
      <p:font typeface="Poppins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gLq71glj1KRdGwLflndRF6c97a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3F8F23-1EF8-4E97-9E1A-F3AE90C6A802}">
  <a:tblStyle styleId="{C03F8F23-1EF8-4E97-9E1A-F3AE90C6A80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Italic.fntdata"/><Relationship Id="rId20" Type="http://schemas.openxmlformats.org/officeDocument/2006/relationships/slide" Target="slides/slide15.xml"/><Relationship Id="rId42" Type="http://schemas.openxmlformats.org/officeDocument/2006/relationships/font" Target="fonts/PoppinsMedium-bold.fntdata"/><Relationship Id="rId41" Type="http://schemas.openxmlformats.org/officeDocument/2006/relationships/font" Target="fonts/PoppinsMedium-regular.fntdata"/><Relationship Id="rId22" Type="http://schemas.openxmlformats.org/officeDocument/2006/relationships/slide" Target="slides/slide17.xml"/><Relationship Id="rId44" Type="http://schemas.openxmlformats.org/officeDocument/2006/relationships/font" Target="fonts/PoppinsMedium-boldItalic.fntdata"/><Relationship Id="rId21" Type="http://schemas.openxmlformats.org/officeDocument/2006/relationships/slide" Target="slides/slide16.xml"/><Relationship Id="rId43" Type="http://schemas.openxmlformats.org/officeDocument/2006/relationships/font" Target="fonts/PoppinsMedium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oppi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oppins-italic.fntdata"/><Relationship Id="rId12" Type="http://schemas.openxmlformats.org/officeDocument/2006/relationships/slide" Target="slides/slide7.xml"/><Relationship Id="rId34" Type="http://schemas.openxmlformats.org/officeDocument/2006/relationships/font" Target="fonts/Poppins-bold.fntdata"/><Relationship Id="rId15" Type="http://schemas.openxmlformats.org/officeDocument/2006/relationships/slide" Target="slides/slide10.xml"/><Relationship Id="rId37" Type="http://schemas.openxmlformats.org/officeDocument/2006/relationships/font" Target="fonts/PoppinsLight-regular.fntdata"/><Relationship Id="rId14" Type="http://schemas.openxmlformats.org/officeDocument/2006/relationships/slide" Target="slides/slide9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2.xml"/><Relationship Id="rId39" Type="http://schemas.openxmlformats.org/officeDocument/2006/relationships/font" Target="fonts/PoppinsLight-italic.fntdata"/><Relationship Id="rId16" Type="http://schemas.openxmlformats.org/officeDocument/2006/relationships/slide" Target="slides/slide11.xml"/><Relationship Id="rId38" Type="http://schemas.openxmlformats.org/officeDocument/2006/relationships/font" Target="fonts/Poppins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 Everyone,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Good Morning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Before we start with the presentation today, I would like to share a small recital.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been a part of Publicis Sapient for almost 3months now, and there is this fact that everyone of us would agree upon.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 have we succeeded at becoming a Product engineer?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Hi, I am Rajat, a small part of our big team here.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 am here with my colleagues Aman and Chinmay and we are here to give you a walkthrough of our Transformation, our Journey and the project we have been working for sometime now.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183" name="Google Shape;18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263" name="Google Shape;26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271" name="Google Shape;27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314" name="Google Shape;31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27" name="Google Shape;32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343" name="Google Shape;34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351" name="Google Shape;35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POS- Student -5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REST - Professor - 3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DropWizard- 3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Challenges-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Installing the Tomcat server and running application on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Learnings-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Got to learn new technologies.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working together in teams.(collaboration)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write code which is accepted by the industry.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Learnt how to make UML diagrams for the given problem.</a:t>
            </a:r>
            <a:endParaRPr/>
          </a:p>
        </p:txBody>
      </p:sp>
      <p:sp>
        <p:nvSpPr>
          <p:cNvPr id="384" name="Google Shape;38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399" name="Google Shape;39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407" name="Google Shape;40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93" name="Google Shape;9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130" name="Google Shape;13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155" name="Google Shape;15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Google Shape;51;p39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8" name="Google Shape;58;p41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9" name="Google Shape;59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62" name="Google Shape;62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3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6" name="Google Shape;66;p43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43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8" name="Google Shape;68;p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4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71" name="Google Shape;71;p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4" name="Google Shape;74;p45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30"/>
          <p:cNvSpPr/>
          <p:nvPr>
            <p:ph idx="2" type="pic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8" name="Google Shape;18;p30"/>
          <p:cNvSpPr txBox="1"/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"/>
              <a:buNone/>
              <a:defRPr b="0" i="0" sz="2299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" type="body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/>
            </a:lvl1pPr>
            <a:lvl2pPr indent="-342900" lvl="1" marL="9144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22222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1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2" name="Google Shape;22;p31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" name="Google Shape;23;p31"/>
          <p:cNvSpPr txBox="1"/>
          <p:nvPr>
            <p:ph idx="1" type="body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29" name="Google Shape;29;p3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  <a:defRPr b="0" i="0" sz="23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"/>
              <a:buNone/>
              <a:defRPr b="0" i="0" sz="34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" name="Google Shape;36;p35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" name="Google Shape;37;p3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36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9400" y="2746275"/>
            <a:ext cx="41719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type="ctrTitle"/>
          </p:nvPr>
        </p:nvSpPr>
        <p:spPr>
          <a:xfrm flipH="1">
            <a:off x="1152000" y="1272475"/>
            <a:ext cx="3268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186" name="Google Shape;186;p1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4" t="262"/>
          <a:stretch/>
        </p:blipFill>
        <p:spPr>
          <a:xfrm>
            <a:off x="5864351" y="0"/>
            <a:ext cx="6363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94" name="Google Shape;194;p11"/>
          <p:cNvGraphicFramePr/>
          <p:nvPr/>
        </p:nvGraphicFramePr>
        <p:xfrm>
          <a:off x="109631" y="104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{C03F8F23-1EF8-4E97-9E1A-F3AE90C6A802}</a:tableStyleId>
              </a:tblPr>
              <a:tblGrid>
                <a:gridCol w="3832150"/>
                <a:gridCol w="3494400"/>
                <a:gridCol w="4157750"/>
              </a:tblGrid>
              <a:tr h="653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Timeline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Modules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55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Description</a:t>
                      </a:r>
                      <a:endParaRPr sz="1900" u="none" cap="none" strike="noStrike"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16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20</a:t>
                      </a:r>
                      <a:r>
                        <a:rPr baseline="30000" lang="en-US" sz="16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 </a:t>
                      </a:r>
                      <a:r>
                        <a:rPr lang="en-US" sz="16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</a:t>
                      </a: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uly</a:t>
                      </a: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– 2</a:t>
                      </a: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</a:t>
                      </a:r>
                      <a:r>
                        <a:rPr baseline="30000"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rd</a:t>
                      </a:r>
                      <a:r>
                        <a:rPr baseline="30000" lang="en-US" sz="16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r>
                        <a:rPr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uly</a:t>
                      </a:r>
                      <a:r>
                        <a:rPr baseline="30000" lang="en-US" sz="16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  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Unix commands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Git commands</a:t>
                      </a:r>
                      <a:endParaRPr sz="1700" u="none" cap="none" strike="noStrike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SDLC</a:t>
                      </a:r>
                      <a:endParaRPr sz="1700" u="none" cap="none" strike="noStrike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UML Diagrams</a:t>
                      </a:r>
                      <a:endParaRPr sz="1700" u="none" cap="none" strike="noStrike">
                        <a:solidFill>
                          <a:schemeClr val="dk1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Environment Setup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Understanding Unix and Git commands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Requirement analysis and modelling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5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</a:t>
                      </a: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4</a:t>
                      </a:r>
                      <a:r>
                        <a:rPr baseline="30000" lang="en-US" sz="16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</a:t>
                      </a: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July</a:t>
                      </a: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– </a:t>
                      </a: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30</a:t>
                      </a:r>
                      <a:r>
                        <a:rPr baseline="30000"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th</a:t>
                      </a: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July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Java 8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SQL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Developing a POS Application using Java and MySQL.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Understanding Java 8 features and collections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31</a:t>
                      </a:r>
                      <a:r>
                        <a:rPr baseline="30000" lang="en-US" sz="1600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st</a:t>
                      </a: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July</a:t>
                      </a:r>
                      <a:r>
                        <a:rPr lang="en-US" sz="16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– </a:t>
                      </a:r>
                      <a:r>
                        <a:rPr lang="en-US" sz="16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</a:t>
                      </a:r>
                      <a:r>
                        <a:rPr baseline="30000" lang="en-US" sz="1600" u="none" cap="none" strike="noStrike">
                          <a:solidFill>
                            <a:schemeClr val="dk1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rd</a:t>
                      </a:r>
                      <a:r>
                        <a:rPr lang="en-US" sz="16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r>
                        <a:rPr lang="en-US" sz="16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Aug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Rest</a:t>
                      </a: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 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Jersey</a:t>
                      </a:r>
                      <a:endParaRPr sz="1700" u="none" cap="none" strike="noStrike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DropWizard 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3050" lvl="0" marL="3429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Poppins Light"/>
                        <a:buChar char="●"/>
                      </a:pPr>
                      <a:r>
                        <a:rPr lang="en-US" sz="1700" u="none" cap="none" strike="noStrike">
                          <a:solidFill>
                            <a:srgbClr val="000000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Developing REST API using Jersey and DropWizard framework</a:t>
                      </a:r>
                      <a:endParaRPr sz="17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5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T="68600" marB="68600" marR="68600" marL="686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12"/>
          <p:cNvSpPr/>
          <p:nvPr/>
        </p:nvSpPr>
        <p:spPr>
          <a:xfrm>
            <a:off x="9260940" y="2916302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2" name="Google Shape;202;p12"/>
          <p:cNvGrpSpPr/>
          <p:nvPr/>
        </p:nvGrpSpPr>
        <p:grpSpPr>
          <a:xfrm>
            <a:off x="3520119" y="1050137"/>
            <a:ext cx="5669353" cy="5239413"/>
            <a:chOff x="1559708" y="795543"/>
            <a:chExt cx="7842514" cy="7215829"/>
          </a:xfrm>
        </p:grpSpPr>
        <p:grpSp>
          <p:nvGrpSpPr>
            <p:cNvPr id="203" name="Google Shape;203;p12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04" name="Google Shape;204;p12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5" name="Google Shape;205;p12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06" name="Google Shape;206;p12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7" name="Google Shape;207;p12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8" name="Google Shape;208;p12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09" name="Google Shape;209;p12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10" name="Google Shape;210;p12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11" name="Google Shape;211;p12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2" name="Google Shape;212;p12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13" name="Google Shape;213;p12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14" name="Google Shape;214;p12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15" name="Google Shape;215;p12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16" name="Google Shape;216;p12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17" name="Google Shape;217;p12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18" name="Google Shape;218;p12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9" name="Google Shape;219;p12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20" name="Google Shape;220;p12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21" name="Google Shape;221;p12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22" name="Google Shape;222;p12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23" name="Google Shape;223;p12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24" name="Google Shape;224;p12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225" name="Google Shape;225;p12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6" name="Google Shape;226;p12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27" name="Google Shape;227;p12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28" name="Google Shape;228;p12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29" name="Google Shape;229;p12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30" name="Google Shape;230;p12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31" name="Google Shape;231;p12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32" name="Google Shape;232;p12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3" name="Google Shape;233;p12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34" name="Google Shape;234;p12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35" name="Google Shape;235;p12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36" name="Google Shape;236;p12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37" name="Google Shape;237;p12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238" name="Google Shape;238;p12"/>
          <p:cNvSpPr/>
          <p:nvPr/>
        </p:nvSpPr>
        <p:spPr>
          <a:xfrm>
            <a:off x="8060718" y="3839721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7025120" y="4741834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12"/>
          <p:cNvSpPr/>
          <p:nvPr/>
        </p:nvSpPr>
        <p:spPr>
          <a:xfrm>
            <a:off x="6092043" y="5469249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9354552" y="1747900"/>
            <a:ext cx="236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Converting into Dropwizard Application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5628788" y="5917670"/>
            <a:ext cx="336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Goals 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12"/>
          <p:cNvSpPr txBox="1"/>
          <p:nvPr/>
        </p:nvSpPr>
        <p:spPr>
          <a:xfrm>
            <a:off x="6538498" y="5090438"/>
            <a:ext cx="326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Designing UML Diagrams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7556039" y="4121963"/>
            <a:ext cx="394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Creating Terminal based POS Application</a:t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12"/>
          <p:cNvSpPr txBox="1"/>
          <p:nvPr/>
        </p:nvSpPr>
        <p:spPr>
          <a:xfrm>
            <a:off x="8600000" y="3240675"/>
            <a:ext cx="336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Adding Rest functionality using jersey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p12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6330373" y="4232396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5414389" y="502859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2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1556725" y="4221225"/>
            <a:ext cx="13935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Comprehend</a:t>
            </a:r>
            <a:endParaRPr b="0" i="0" sz="13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3939480" y="247928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Procss</a:t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59" name="Google Shape;259;p13"/>
          <p:cNvGraphicFramePr/>
          <p:nvPr/>
        </p:nvGraphicFramePr>
        <p:xfrm>
          <a:off x="2634875" y="102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{C03F8F23-1EF8-4E97-9E1A-F3AE90C6A802}</a:tableStyleId>
              </a:tblPr>
              <a:tblGrid>
                <a:gridCol w="3461125"/>
                <a:gridCol w="3461125"/>
              </a:tblGrid>
              <a:tr h="689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/>
                        <a:t>Person</a:t>
                      </a:r>
                      <a:endParaRPr b="1" sz="26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2300" u="none" cap="none" strike="noStrike"/>
                        <a:t>Responsibility</a:t>
                      </a:r>
                      <a:endParaRPr b="1" sz="23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8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Harshit Kumar Mittal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 u="none" cap="none" strike="noStrike"/>
                        <a:t>Implemented Professor</a:t>
                      </a:r>
                      <a:r>
                        <a:rPr lang="en-US" sz="1200"/>
                        <a:t> </a:t>
                      </a:r>
                      <a:r>
                        <a:rPr lang="en-US" sz="1200" u="none" cap="none" strike="noStrike"/>
                        <a:t>functionalities</a:t>
                      </a:r>
                      <a:endParaRPr sz="1200" u="none" cap="none" strike="noStrike"/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 u="none" cap="none" strike="noStrike"/>
                        <a:t>Use Case Diagrams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Kaustuv Banerjee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 u="none" cap="none" strike="noStrike"/>
                        <a:t>Implemented Student</a:t>
                      </a:r>
                      <a:r>
                        <a:rPr lang="en-US" sz="1200"/>
                        <a:t> </a:t>
                      </a:r>
                      <a:r>
                        <a:rPr lang="en-US" sz="1200" u="none" cap="none" strike="noStrike"/>
                        <a:t>functionalities</a:t>
                      </a:r>
                      <a:endParaRPr sz="1200" u="none" cap="none" strike="noStrike"/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 u="none" cap="none" strike="noStrike"/>
                        <a:t>Sequence Diagrams</a:t>
                      </a:r>
                      <a:endParaRPr sz="1200" u="none" cap="none" strike="noStrike"/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Self Registration Functions</a:t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125">
                <a:tc vMerge="1"/>
                <a:tc vMerge="1"/>
              </a:tr>
              <a:tr h="68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</a:t>
                      </a:r>
                      <a:r>
                        <a:rPr lang="en-US" sz="1200"/>
                        <a:t>ishnu</a:t>
                      </a:r>
                      <a:r>
                        <a:rPr lang="en-US" sz="1200"/>
                        <a:t> Tiwari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UML Class Diagram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Admin Sequence Diagram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Implemented DAOs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4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Harshil Jain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 u="none" cap="none" strike="noStrike"/>
                        <a:t>Implemented Admin functionalities</a:t>
                      </a:r>
                      <a:endParaRPr sz="1200" u="none" cap="none" strike="noStrike"/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 u="none" cap="none" strike="noStrike"/>
                        <a:t>Class Diagrams</a:t>
                      </a:r>
                      <a:endParaRPr sz="1200" u="none" cap="none" strike="noStrike"/>
                    </a:p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-US" sz="1200"/>
                        <a:t>Implemented Additional Service Layer functionalities</a:t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400"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 txBox="1"/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266" name="Google Shape;266;p1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04" r="8804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"/>
          <p:cNvSpPr txBox="1"/>
          <p:nvPr>
            <p:ph type="title"/>
          </p:nvPr>
        </p:nvSpPr>
        <p:spPr>
          <a:xfrm>
            <a:off x="153600" y="453048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1" lang="en-US" sz="3200"/>
              <a:t>Problem Statement</a:t>
            </a:r>
            <a:endParaRPr sz="3200"/>
          </a:p>
        </p:txBody>
      </p:sp>
      <p:grpSp>
        <p:nvGrpSpPr>
          <p:cNvPr id="274" name="Google Shape;274;p15"/>
          <p:cNvGrpSpPr/>
          <p:nvPr/>
        </p:nvGrpSpPr>
        <p:grpSpPr>
          <a:xfrm>
            <a:off x="7405952" y="1452039"/>
            <a:ext cx="1737956" cy="1741962"/>
            <a:chOff x="403166" y="1435608"/>
            <a:chExt cx="2456822" cy="2596068"/>
          </a:xfrm>
        </p:grpSpPr>
        <p:sp>
          <p:nvSpPr>
            <p:cNvPr id="275" name="Google Shape;275;p15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76" name="Google Shape;276;p15"/>
            <p:cNvPicPr preferRelativeResize="0"/>
            <p:nvPr/>
          </p:nvPicPr>
          <p:blipFill rotWithShape="1">
            <a:blip r:embed="rId3">
              <a:alphaModFix/>
            </a:blip>
            <a:srcRect b="16268" l="24436" r="26023" t="15290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15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8" name="Google Shape;278;p15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15"/>
          <p:cNvSpPr txBox="1"/>
          <p:nvPr/>
        </p:nvSpPr>
        <p:spPr>
          <a:xfrm>
            <a:off x="7175656" y="3574770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 txBox="1"/>
          <p:nvPr/>
        </p:nvSpPr>
        <p:spPr>
          <a:xfrm>
            <a:off x="9592885" y="3570972"/>
            <a:ext cx="25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0199108" y="1419857"/>
            <a:ext cx="1690785" cy="1769874"/>
            <a:chOff x="3363489" y="1435608"/>
            <a:chExt cx="2456822" cy="2592462"/>
          </a:xfrm>
        </p:grpSpPr>
        <p:pic>
          <p:nvPicPr>
            <p:cNvPr id="282" name="Google Shape;282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15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5" name="Google Shape;285;p15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15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5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15"/>
          <p:cNvGrpSpPr/>
          <p:nvPr/>
        </p:nvGrpSpPr>
        <p:grpSpPr>
          <a:xfrm>
            <a:off x="7405893" y="4187411"/>
            <a:ext cx="2072575" cy="1996376"/>
            <a:chOff x="6338184" y="1435608"/>
            <a:chExt cx="2456822" cy="2596067"/>
          </a:xfrm>
        </p:grpSpPr>
        <p:sp>
          <p:nvSpPr>
            <p:cNvPr id="289" name="Google Shape;289;p15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1" name="Google Shape;291;p15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2" name="Google Shape;292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15"/>
          <p:cNvGrpSpPr/>
          <p:nvPr/>
        </p:nvGrpSpPr>
        <p:grpSpPr>
          <a:xfrm>
            <a:off x="10234871" y="4288779"/>
            <a:ext cx="1655652" cy="1725662"/>
            <a:chOff x="9314007" y="1435608"/>
            <a:chExt cx="2456822" cy="2604379"/>
          </a:xfrm>
        </p:grpSpPr>
        <p:grpSp>
          <p:nvGrpSpPr>
            <p:cNvPr id="294" name="Google Shape;294;p15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295" name="Google Shape;295;p15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296" name="Google Shape;296;p1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7" name="Google Shape;297;p15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98" name="Google Shape;298;p15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15"/>
          <p:cNvSpPr txBox="1"/>
          <p:nvPr/>
        </p:nvSpPr>
        <p:spPr>
          <a:xfrm>
            <a:off x="458011" y="1524258"/>
            <a:ext cx="67416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develop a POS application and REST API for </a:t>
            </a:r>
            <a:r>
              <a:rPr b="1" i="0" lang="en-US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 Registration System</a:t>
            </a:r>
            <a:r>
              <a:rPr b="0" i="0" lang="en-US" sz="2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using JAVA where the student can register, add/drop course, professors can view courses, enrolled students while admin can manage users, add/drop courses to catalog</a:t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16"/>
          <p:cNvSpPr txBox="1"/>
          <p:nvPr/>
        </p:nvSpPr>
        <p:spPr>
          <a:xfrm>
            <a:off x="10461891" y="6426202"/>
            <a:ext cx="273000" cy="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b="0" i="0" lang="en-US" sz="5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500" u="none" cap="none" strike="noStrike">
              <a:solidFill>
                <a:srgbClr val="0000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25" y="334300"/>
            <a:ext cx="10467474" cy="20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772325" y="2704473"/>
            <a:ext cx="2172600" cy="24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54000" lvl="0" marL="3429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Register Courses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Add/Drop Course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Register themselves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View Registered Courses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Pay Fee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View Course Catalog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View Report Card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3840566" y="2704465"/>
            <a:ext cx="2579700" cy="24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54000" lvl="0" marL="3429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 Professor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Assign Course to Professor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Approve Student Registration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Add/Delete Courses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View Pending Admissions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Update Catalog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Generate Report Card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16"/>
          <p:cNvSpPr txBox="1"/>
          <p:nvPr/>
        </p:nvSpPr>
        <p:spPr>
          <a:xfrm>
            <a:off x="7666881" y="2914319"/>
            <a:ext cx="2579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54000" lvl="0" marL="3429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Grade Students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View Courses to Teach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View Registered Students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View Professor Details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40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View Professor Courses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"/>
          <p:cNvSpPr txBox="1"/>
          <p:nvPr>
            <p:ph type="ctrTitle"/>
          </p:nvPr>
        </p:nvSpPr>
        <p:spPr>
          <a:xfrm>
            <a:off x="1290076" y="2560300"/>
            <a:ext cx="36636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500"/>
              <a:t>Engineering</a:t>
            </a:r>
            <a:br>
              <a:rPr lang="en-US" sz="4500"/>
            </a:br>
            <a:r>
              <a:rPr lang="en-US" sz="4500"/>
              <a:t>Practices</a:t>
            </a:r>
            <a:endParaRPr sz="1500"/>
          </a:p>
        </p:txBody>
      </p:sp>
      <p:sp>
        <p:nvSpPr>
          <p:cNvPr id="317" name="Google Shape;317;p1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49" t="0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164" y="493906"/>
            <a:ext cx="10585150" cy="61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type="ctrTitle"/>
          </p:nvPr>
        </p:nvSpPr>
        <p:spPr>
          <a:xfrm>
            <a:off x="1549615" y="2689214"/>
            <a:ext cx="285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330" name="Google Shape;330;p1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1" name="Google Shape;331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5" r="19245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2"/>
          <p:cNvSpPr txBox="1"/>
          <p:nvPr>
            <p:ph type="title"/>
          </p:nvPr>
        </p:nvSpPr>
        <p:spPr>
          <a:xfrm>
            <a:off x="522618" y="441262"/>
            <a:ext cx="340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b="1" lang="en-US" sz="2800"/>
              <a:t>Stakeholders</a:t>
            </a:r>
            <a:endParaRPr b="1" sz="2000"/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15" y="441262"/>
            <a:ext cx="7526785" cy="515251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28000" stPos="0" sy="-100000" ky="0"/>
          </a:effectLst>
        </p:spPr>
      </p:pic>
      <p:sp>
        <p:nvSpPr>
          <p:cNvPr id="89" name="Google Shape;89;p2"/>
          <p:cNvSpPr/>
          <p:nvPr/>
        </p:nvSpPr>
        <p:spPr>
          <a:xfrm>
            <a:off x="522625" y="1154425"/>
            <a:ext cx="3464100" cy="3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Flipkart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SME’s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Amit Balyan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Trainer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Amit Balyan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Coordinator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Surbhi Sukanth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Heena Bansal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Shree Lakshmi</a:t>
            </a:r>
            <a:endParaRPr sz="20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8" name="Google Shape;338;p20"/>
          <p:cNvPicPr preferRelativeResize="0"/>
          <p:nvPr/>
        </p:nvPicPr>
        <p:blipFill rotWithShape="1">
          <a:blip r:embed="rId3">
            <a:alphaModFix/>
          </a:blip>
          <a:srcRect b="5553" l="0" r="0" t="5312"/>
          <a:stretch/>
        </p:blipFill>
        <p:spPr>
          <a:xfrm>
            <a:off x="694425" y="380450"/>
            <a:ext cx="10808602" cy="602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0"/>
          <p:cNvSpPr/>
          <p:nvPr/>
        </p:nvSpPr>
        <p:spPr>
          <a:xfrm>
            <a:off x="7166225" y="2812550"/>
            <a:ext cx="2054700" cy="102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>
            <p:ph type="ctrTitle"/>
          </p:nvPr>
        </p:nvSpPr>
        <p:spPr>
          <a:xfrm>
            <a:off x="713101" y="2847182"/>
            <a:ext cx="38838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Development</a:t>
            </a:r>
            <a:endParaRPr/>
          </a:p>
        </p:txBody>
      </p:sp>
      <p:sp>
        <p:nvSpPr>
          <p:cNvPr id="346" name="Google Shape;346;p2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7" name="Google Shape;347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5" l="13292" r="33896" t="-1905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2"/>
          <p:cNvGrpSpPr/>
          <p:nvPr/>
        </p:nvGrpSpPr>
        <p:grpSpPr>
          <a:xfrm>
            <a:off x="2614051" y="373388"/>
            <a:ext cx="7466398" cy="5633836"/>
            <a:chOff x="566294" y="-114321"/>
            <a:chExt cx="7466398" cy="5633836"/>
          </a:xfrm>
        </p:grpSpPr>
        <p:sp>
          <p:nvSpPr>
            <p:cNvPr id="354" name="Google Shape;354;p22"/>
            <p:cNvSpPr/>
            <p:nvPr/>
          </p:nvSpPr>
          <p:spPr>
            <a:xfrm>
              <a:off x="5364395" y="2935425"/>
              <a:ext cx="2561310" cy="258409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2"/>
            <p:cNvSpPr txBox="1"/>
            <p:nvPr/>
          </p:nvSpPr>
          <p:spPr>
            <a:xfrm>
              <a:off x="6185292" y="3633966"/>
              <a:ext cx="1847400" cy="18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LLD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566294" y="3411369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2"/>
            <p:cNvSpPr txBox="1"/>
            <p:nvPr/>
          </p:nvSpPr>
          <p:spPr>
            <a:xfrm>
              <a:off x="602740" y="3862602"/>
              <a:ext cx="1720025" cy="1171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b="1" i="0" sz="1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4880525" y="-114321"/>
              <a:ext cx="3071549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2"/>
            <p:cNvSpPr txBox="1"/>
            <p:nvPr/>
          </p:nvSpPr>
          <p:spPr>
            <a:xfrm>
              <a:off x="5838435" y="-77875"/>
              <a:ext cx="2077192" cy="1171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566294" y="-114321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2"/>
            <p:cNvSpPr txBox="1"/>
            <p:nvPr/>
          </p:nvSpPr>
          <p:spPr>
            <a:xfrm>
              <a:off x="573043" y="50716"/>
              <a:ext cx="20772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Planning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Understanding problem Statement</a:t>
              </a:r>
              <a:endParaRPr b="1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7620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Poppins"/>
                <a:buNone/>
              </a:pPr>
              <a:r>
                <a:t/>
              </a:r>
              <a:endParaRPr b="0" i="0" sz="3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1767116" y="412449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2424672" y="1070005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 rot="5400000">
              <a:off x="4144001" y="376170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2"/>
            <p:cNvSpPr txBox="1"/>
            <p:nvPr/>
          </p:nvSpPr>
          <p:spPr>
            <a:xfrm>
              <a:off x="4143993" y="1033716"/>
              <a:ext cx="16944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 Grooming   </a:t>
              </a:r>
              <a:endParaRPr b="0" i="0" sz="2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 rot="10800000">
              <a:off x="4115983" y="2761316"/>
              <a:ext cx="2244900" cy="22449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2"/>
            <p:cNvSpPr txBox="1"/>
            <p:nvPr/>
          </p:nvSpPr>
          <p:spPr>
            <a:xfrm>
              <a:off x="4115848" y="2761181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Implementation</a:t>
              </a:r>
              <a:endPara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 rot="-5400000">
              <a:off x="1767116" y="2761181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2"/>
            <p:cNvSpPr txBox="1"/>
            <p:nvPr/>
          </p:nvSpPr>
          <p:spPr>
            <a:xfrm>
              <a:off x="2424672" y="2761181"/>
              <a:ext cx="15876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b="0" i="0" sz="2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3676433" y="2242697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 rot="10800000">
              <a:off x="3676433" y="2501939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22"/>
          <p:cNvSpPr/>
          <p:nvPr/>
        </p:nvSpPr>
        <p:spPr>
          <a:xfrm>
            <a:off x="7540283" y="2011680"/>
            <a:ext cx="45719" cy="45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/>
          <p:nvPr>
            <p:ph type="ctrTitle"/>
          </p:nvPr>
        </p:nvSpPr>
        <p:spPr>
          <a:xfrm>
            <a:off x="2084141" y="2847167"/>
            <a:ext cx="1577787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379" name="Google Shape;379;p2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8" r="4390" t="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/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387" name="Google Shape;387;p24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10" l="10034" r="11849" t="303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95" name="Google Shape;395;p25"/>
          <p:cNvGraphicFramePr/>
          <p:nvPr/>
        </p:nvGraphicFramePr>
        <p:xfrm>
          <a:off x="1186700" y="53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{C03F8F23-1EF8-4E97-9E1A-F3AE90C6A802}</a:tableStyleId>
              </a:tblPr>
              <a:tblGrid>
                <a:gridCol w="1794200"/>
                <a:gridCol w="4760950"/>
                <a:gridCol w="3263450"/>
              </a:tblGrid>
              <a:tr h="48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Challenges</a:t>
                      </a:r>
                      <a:endParaRPr b="1" sz="14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Learning</a:t>
                      </a:r>
                      <a:endParaRPr b="1" sz="14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6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Week 1</a:t>
                      </a:r>
                      <a:endParaRPr b="1" sz="14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Understanding the problem statement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Collaboration issues such as merge conflicts in Git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UML diagram conventions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UNIX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Ubuntu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Git commands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UML Diagrams 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4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Week 2</a:t>
                      </a:r>
                      <a:endParaRPr b="1" sz="14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Installation softwares on multiple environments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POS application development using layered architecture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Java 8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Exception Handling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SQL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Week 3</a:t>
                      </a:r>
                      <a:endParaRPr b="1" sz="14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Resolving jar and version dependencies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Jersey validation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Running Apache TomCat server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REST API development using Jersey and DropWizard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Maven</a:t>
                      </a:r>
                      <a:endParaRPr sz="1200" u="none" cap="none" strike="noStrike"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●"/>
                      </a:pPr>
                      <a:r>
                        <a:rPr lang="en-US" sz="1200" u="none" cap="none" strike="noStrike"/>
                        <a:t>DropWizard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68575" marB="68575" marR="68575" marL="68575">
                    <a:lnL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8C8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 txBox="1"/>
          <p:nvPr>
            <p:ph type="ctrTitle"/>
          </p:nvPr>
        </p:nvSpPr>
        <p:spPr>
          <a:xfrm>
            <a:off x="1620141" y="2847167"/>
            <a:ext cx="2653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402" name="Google Shape;402;p2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3" name="Google Shape;4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2749" y="548798"/>
            <a:ext cx="5760400" cy="57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7"/>
          <p:cNvSpPr txBox="1"/>
          <p:nvPr>
            <p:ph type="ctrTitle"/>
          </p:nvPr>
        </p:nvSpPr>
        <p:spPr>
          <a:xfrm>
            <a:off x="1348210" y="2759403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410" name="Google Shape;410;p2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1" name="Google Shape;4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type="ctrTitle"/>
          </p:nvPr>
        </p:nvSpPr>
        <p:spPr>
          <a:xfrm>
            <a:off x="1724981" y="2719096"/>
            <a:ext cx="2847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96" name="Google Shape;96;p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4" r="11343" t="0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825" y="276300"/>
            <a:ext cx="2692499" cy="256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225" y="231025"/>
            <a:ext cx="2785361" cy="265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850" y="3756125"/>
            <a:ext cx="3105499" cy="22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2570800" y="3121200"/>
            <a:ext cx="310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Bishnu Tiwari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6669100" y="3121200"/>
            <a:ext cx="31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Harshal Kumar Mittal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2570800" y="6102625"/>
            <a:ext cx="31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Kaustuv Banerjee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9225" y="3730288"/>
            <a:ext cx="2785351" cy="229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6829225" y="6102625"/>
            <a:ext cx="31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Harshil Jain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ctrTitle"/>
          </p:nvPr>
        </p:nvSpPr>
        <p:spPr>
          <a:xfrm>
            <a:off x="415650" y="1673575"/>
            <a:ext cx="11360700" cy="27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Just a group of college students, with a taste of development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Mostly worked on projects of small scale and priority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Either alone or in small groups of 2-3 members.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New to the Software design patterns and the planning process using UML 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Indifferent to deployment of the end product.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"/>
              <a:buNone/>
            </a:pPr>
            <a:r>
              <a:t/>
            </a:r>
            <a:endParaRPr sz="1800"/>
          </a:p>
        </p:txBody>
      </p:sp>
      <p:sp>
        <p:nvSpPr>
          <p:cNvPr id="117" name="Google Shape;117;p5"/>
          <p:cNvSpPr txBox="1"/>
          <p:nvPr>
            <p:ph idx="1" type="subTitle"/>
          </p:nvPr>
        </p:nvSpPr>
        <p:spPr>
          <a:xfrm>
            <a:off x="415713" y="505008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/>
              <a:t>             </a:t>
            </a:r>
            <a:r>
              <a:rPr b="1" lang="en-US"/>
              <a:t>The Ask – Where we started?</a:t>
            </a:r>
            <a:endParaRPr b="1"/>
          </a:p>
        </p:txBody>
      </p:sp>
      <p:sp>
        <p:nvSpPr>
          <p:cNvPr id="118" name="Google Shape;118;p5"/>
          <p:cNvSpPr txBox="1"/>
          <p:nvPr>
            <p:ph idx="12" type="sldNum"/>
          </p:nvPr>
        </p:nvSpPr>
        <p:spPr>
          <a:xfrm>
            <a:off x="10774360" y="605689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685953" y="5147889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6"/>
          <p:cNvSpPr txBox="1"/>
          <p:nvPr/>
        </p:nvSpPr>
        <p:spPr>
          <a:xfrm>
            <a:off x="348175" y="379201"/>
            <a:ext cx="108807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       </a:t>
            </a:r>
            <a:r>
              <a:rPr b="1" i="0" lang="en-US" sz="3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Framework for 2 Weeks</a:t>
            </a:r>
            <a:endParaRPr b="1" i="0" sz="3800" u="none" cap="none" strike="noStrike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348175" y="1679500"/>
            <a:ext cx="110760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 weeks 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 day discussion about topics / Technologies / doubt clearance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oppi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Every day with SME/Trainer discussion of Project progress and transformation based on UML and Technologies </a:t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type="ctrTitle"/>
          </p:nvPr>
        </p:nvSpPr>
        <p:spPr>
          <a:xfrm>
            <a:off x="2328411" y="2759403"/>
            <a:ext cx="7954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</a:pPr>
            <a:r>
              <a:rPr lang="en-US" sz="2800"/>
              <a:t>  Our next step starts</a:t>
            </a:r>
            <a:endParaRPr b="1" sz="2800"/>
          </a:p>
        </p:txBody>
      </p:sp>
      <p:sp>
        <p:nvSpPr>
          <p:cNvPr id="133" name="Google Shape;133;p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7"/>
          <p:cNvSpPr txBox="1"/>
          <p:nvPr/>
        </p:nvSpPr>
        <p:spPr>
          <a:xfrm>
            <a:off x="5391094" y="4098566"/>
            <a:ext cx="182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NOW</a:t>
            </a:r>
            <a:endParaRPr b="1" i="0" sz="2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ctrTitle"/>
          </p:nvPr>
        </p:nvSpPr>
        <p:spPr>
          <a:xfrm>
            <a:off x="0" y="216127"/>
            <a:ext cx="121920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1" lang="en-US" sz="3200">
                <a:solidFill>
                  <a:schemeClr val="dk1"/>
                </a:solidFill>
              </a:rPr>
              <a:t>2.5 WEEKS OF TRAINING + PROJECT DEMO </a:t>
            </a:r>
            <a:br>
              <a:rPr b="1" lang="en-US" sz="3200">
                <a:solidFill>
                  <a:schemeClr val="dk1"/>
                </a:solidFill>
              </a:rPr>
            </a:br>
            <a:endParaRPr b="1" sz="3200">
              <a:solidFill>
                <a:schemeClr val="dk1"/>
              </a:solidFill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2709950" y="4936712"/>
            <a:ext cx="6736200" cy="755100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3410990" y="4064653"/>
            <a:ext cx="5350500" cy="751200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4109259" y="3258048"/>
            <a:ext cx="3973500" cy="714900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4757651" y="2428925"/>
            <a:ext cx="2709900" cy="72090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1636637" y="4752710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561600 SECONDS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5007032" y="25301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4757651" y="33154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156 HOURS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"/>
          <p:cNvSpPr txBox="1"/>
          <p:nvPr/>
        </p:nvSpPr>
        <p:spPr>
          <a:xfrm>
            <a:off x="4109259" y="41679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9360 MINUTES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/>
          <p:nvPr/>
        </p:nvSpPr>
        <p:spPr>
          <a:xfrm>
            <a:off x="2064326" y="5820663"/>
            <a:ext cx="8030100" cy="756900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5379721" y="1446415"/>
            <a:ext cx="1470000" cy="90150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1636637" y="559553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LIMITLESS KNOWLEDGE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158" name="Google Shape;158;p9"/>
          <p:cNvSpPr txBox="1"/>
          <p:nvPr>
            <p:ph type="ctrTitle"/>
          </p:nvPr>
        </p:nvSpPr>
        <p:spPr>
          <a:xfrm>
            <a:off x="516467" y="220788"/>
            <a:ext cx="1752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"/>
              <a:buNone/>
            </a:pPr>
            <a:r>
              <a:rPr lang="en-US" sz="3600"/>
              <a:t>Agenda</a:t>
            </a:r>
            <a:endParaRPr/>
          </a:p>
        </p:txBody>
      </p:sp>
      <p:sp>
        <p:nvSpPr>
          <p:cNvPr id="159" name="Google Shape;159;p9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0" name="Google Shape;160;p9"/>
          <p:cNvGrpSpPr/>
          <p:nvPr/>
        </p:nvGrpSpPr>
        <p:grpSpPr>
          <a:xfrm>
            <a:off x="516463" y="1092498"/>
            <a:ext cx="4690904" cy="5309210"/>
            <a:chOff x="516463" y="962766"/>
            <a:chExt cx="4690904" cy="5309210"/>
          </a:xfrm>
        </p:grpSpPr>
        <p:sp>
          <p:nvSpPr>
            <p:cNvPr id="161" name="Google Shape;161;p9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06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07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08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09</a:t>
              </a:r>
              <a:endParaRPr b="1" i="0" sz="1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0" name="Google Shape;170;p9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9"/>
            <p:cNvSpPr txBox="1"/>
            <p:nvPr/>
          </p:nvSpPr>
          <p:spPr>
            <a:xfrm>
              <a:off x="1253067" y="155701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9"/>
            <p:cNvSpPr txBox="1"/>
            <p:nvPr/>
          </p:nvSpPr>
          <p:spPr>
            <a:xfrm>
              <a:off x="1253067" y="26581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9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9"/>
            <p:cNvSpPr txBox="1"/>
            <p:nvPr/>
          </p:nvSpPr>
          <p:spPr>
            <a:xfrm>
              <a:off x="1253067" y="375597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9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"/>
            <p:cNvSpPr txBox="1"/>
            <p:nvPr/>
          </p:nvSpPr>
          <p:spPr>
            <a:xfrm>
              <a:off x="1253067" y="4878268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9"/>
            <p:cNvSpPr txBox="1"/>
            <p:nvPr/>
          </p:nvSpPr>
          <p:spPr>
            <a:xfrm>
              <a:off x="1253067" y="541487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9"/>
            <p:cNvSpPr txBox="1"/>
            <p:nvPr/>
          </p:nvSpPr>
          <p:spPr>
            <a:xfrm>
              <a:off x="1253067" y="5964176"/>
              <a:ext cx="3954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9"/>
          <p:cNvSpPr txBox="1"/>
          <p:nvPr/>
        </p:nvSpPr>
        <p:spPr>
          <a:xfrm>
            <a:off x="1253067" y="2244606"/>
            <a:ext cx="39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UML Diagrams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